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8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32" autoAdjust="0"/>
    <p:restoredTop sz="94660"/>
  </p:normalViewPr>
  <p:slideViewPr>
    <p:cSldViewPr snapToGrid="0">
      <p:cViewPr>
        <p:scale>
          <a:sx n="77" d="100"/>
          <a:sy n="77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3145F-B51F-4964-8FD6-7A39F7177CB4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21C59D-DEEE-45EB-96E0-F58B337D2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44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E1D1665E-D4D0-417F-8438-560B98D501ED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6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9D45C-C3C3-44A0-BBC7-301D82E040E0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320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5E5CF8D-6AA8-4E00-9830-06A5DE1E20BE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83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822E-3521-402F-8F89-1DA80C94AB9E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679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3A981625-0C7F-49EA-8DCA-006F83B79AE8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736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32902461-7E88-4F39-A45A-99B043B16F3B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238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ED13CFC-3C52-4151-BBE3-137DD52A1B92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191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B2AFB-62B7-478A-A9B3-30266F4EEE23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872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E1FF68F8-7FC6-45CA-8870-86CC09C8AA80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433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99FA5-7EFC-4C25-9F81-8328727A4F74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211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EDF3F60-87BD-4B73-BBC5-0ADBD9D24D32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85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DEEB0E-29F2-4532-BAF2-85C613102CD5}" type="datetime1">
              <a:rPr lang="en-US" smtClean="0"/>
              <a:t>10/21/2020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306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5291" y="2075505"/>
            <a:ext cx="4558938" cy="1725786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AFLATOXINS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44947" y="7964498"/>
            <a:ext cx="4172539" cy="59219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4229" y="1972491"/>
            <a:ext cx="4389120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38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29"/>
            <a:ext cx="5490224" cy="2353579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  <a:b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flipH="1">
            <a:off x="13650685" y="5184901"/>
            <a:ext cx="91440" cy="131682"/>
          </a:xfrm>
        </p:spPr>
        <p:txBody>
          <a:bodyPr>
            <a:normAutofit fontScale="25000" lnSpcReduction="20000"/>
          </a:bodyPr>
          <a:lstStyle/>
          <a:p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000" dirty="0"/>
              <a:t>9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8149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382" y="2349925"/>
            <a:ext cx="4589415" cy="2456442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they?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118447" y="1280160"/>
            <a:ext cx="6281873" cy="3004457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en-US" sz="2100" dirty="0" smtClean="0"/>
              <a:t>A </a:t>
            </a:r>
            <a:r>
              <a:rPr lang="en-US" sz="2100" dirty="0"/>
              <a:t>group of naturally occurring mycotoxins that are produced by </a:t>
            </a:r>
            <a:r>
              <a:rPr lang="en-US" sz="2100" i="1" dirty="0"/>
              <a:t>Aspergillus </a:t>
            </a:r>
            <a:r>
              <a:rPr lang="en-US" sz="2100" i="1" dirty="0" err="1"/>
              <a:t>flavus</a:t>
            </a:r>
            <a:r>
              <a:rPr lang="en-US" sz="2100" i="1" dirty="0"/>
              <a:t> </a:t>
            </a:r>
            <a:r>
              <a:rPr lang="en-US" sz="2100" dirty="0"/>
              <a:t>and </a:t>
            </a:r>
            <a:r>
              <a:rPr lang="en-US" sz="2100" i="1" dirty="0"/>
              <a:t>Aspergillus </a:t>
            </a:r>
            <a:r>
              <a:rPr lang="en-US" sz="2100" i="1" dirty="0" err="1"/>
              <a:t>parasiticus</a:t>
            </a:r>
            <a:r>
              <a:rPr lang="en-US" sz="2100" i="1" dirty="0"/>
              <a:t>. </a:t>
            </a:r>
            <a:endParaRPr lang="en-US" sz="2100" i="1" dirty="0" smtClean="0"/>
          </a:p>
          <a:p>
            <a:r>
              <a:rPr lang="en-US" sz="2100" dirty="0" smtClean="0"/>
              <a:t>Usually </a:t>
            </a:r>
            <a:r>
              <a:rPr lang="en-US" sz="2100" dirty="0"/>
              <a:t>gray-green or </a:t>
            </a:r>
            <a:r>
              <a:rPr lang="en-US" sz="2100" dirty="0" smtClean="0"/>
              <a:t>yellow-green in colour.</a:t>
            </a:r>
          </a:p>
          <a:p>
            <a:pPr marL="0" indent="0">
              <a:buNone/>
            </a:pPr>
            <a:endParaRPr lang="en-US" sz="2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778" y="3471453"/>
            <a:ext cx="4206240" cy="3154680"/>
          </a:xfrm>
          <a:prstGeom prst="rect">
            <a:avLst/>
          </a:prstGeo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274320"/>
          </a:xfrm>
        </p:spPr>
        <p:txBody>
          <a:bodyPr/>
          <a:lstStyle/>
          <a:p>
            <a:r>
              <a:rPr lang="en-US" sz="2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35129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causes aflatoxin growth?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3376928"/>
          </a:xfrm>
        </p:spPr>
        <p:txBody>
          <a:bodyPr>
            <a:normAutofit/>
          </a:bodyPr>
          <a:lstStyle/>
          <a:p>
            <a:r>
              <a:rPr lang="en-US" sz="2100" dirty="0" smtClean="0"/>
              <a:t>Abiotic stress such as temperature, drought, soil stresses, tillage operations.</a:t>
            </a:r>
          </a:p>
          <a:p>
            <a:r>
              <a:rPr lang="en-US" sz="2100" dirty="0" smtClean="0"/>
              <a:t>Biotic stresses such as insects and weeds.</a:t>
            </a:r>
          </a:p>
          <a:p>
            <a:r>
              <a:rPr lang="en-US" sz="2100" dirty="0" smtClean="0"/>
              <a:t>Storage conditions, chemical treatments, spore infection density, presence of other microorganisms </a:t>
            </a:r>
            <a:endParaRPr lang="en-US" sz="2100" dirty="0"/>
          </a:p>
        </p:txBody>
      </p:sp>
      <p:pic>
        <p:nvPicPr>
          <p:cNvPr id="5" name="Picture 2" descr="How to avoid aflatoxin contamination in crops?, Case studies | Stal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983" y="3970032"/>
            <a:ext cx="41148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000" dirty="0" smtClean="0"/>
              <a:t>3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1863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Effects of aflatoxins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7"/>
            <a:ext cx="7199827" cy="2462527"/>
          </a:xfrm>
        </p:spPr>
        <p:txBody>
          <a:bodyPr/>
          <a:lstStyle/>
          <a:p>
            <a:pPr marL="0" indent="0">
              <a:buNone/>
            </a:pPr>
            <a:r>
              <a:rPr lang="en-US" sz="2100" dirty="0" smtClean="0"/>
              <a:t>Aflatoxins are capable of causing</a:t>
            </a:r>
          </a:p>
          <a:p>
            <a:r>
              <a:rPr lang="en-US" sz="2100" dirty="0" smtClean="0"/>
              <a:t>Liver cancer (hepatocarcinogenic)</a:t>
            </a:r>
          </a:p>
          <a:p>
            <a:r>
              <a:rPr lang="en-US" sz="2100" dirty="0" smtClean="0"/>
              <a:t>Mutation (mutagenic)</a:t>
            </a:r>
          </a:p>
          <a:p>
            <a:r>
              <a:rPr lang="en-US" sz="2100" dirty="0" smtClean="0"/>
              <a:t>Deformities in developing embryos (teratogenic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3074" name="Picture 2" descr="Frontiers | Aflatoxins: A Global Concern for Food Safety, Human Health and  Their Management | Microbiolog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" t="1121"/>
          <a:stretch/>
        </p:blipFill>
        <p:spPr bwMode="auto">
          <a:xfrm>
            <a:off x="5981692" y="2984098"/>
            <a:ext cx="4751739" cy="3873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000" dirty="0" smtClean="0"/>
              <a:t>4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77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2349925"/>
            <a:ext cx="4088673" cy="2456442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to reduce aflatoxin growth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320040"/>
            <a:ext cx="6281873" cy="4218093"/>
          </a:xfrm>
        </p:spPr>
        <p:txBody>
          <a:bodyPr/>
          <a:lstStyle/>
          <a:p>
            <a:r>
              <a:rPr lang="en-US" sz="2100" dirty="0" smtClean="0"/>
              <a:t>Moisture control</a:t>
            </a:r>
          </a:p>
          <a:p>
            <a:r>
              <a:rPr lang="en-US" sz="2100" dirty="0" smtClean="0"/>
              <a:t>Prevent rodent and insect activity</a:t>
            </a:r>
          </a:p>
          <a:p>
            <a:r>
              <a:rPr lang="en-US" sz="2100" dirty="0" smtClean="0"/>
              <a:t>Proper post-harvest processing and good storage,  transportation and distribution methods</a:t>
            </a:r>
          </a:p>
          <a:p>
            <a:r>
              <a:rPr lang="en-US" sz="2100" dirty="0" smtClean="0"/>
              <a:t>Using anti-</a:t>
            </a:r>
            <a:r>
              <a:rPr lang="en-US" sz="2100" dirty="0" err="1" smtClean="0"/>
              <a:t>mould</a:t>
            </a:r>
            <a:r>
              <a:rPr lang="en-US" sz="2100" dirty="0" smtClean="0"/>
              <a:t> preservatives or fungicides</a:t>
            </a:r>
          </a:p>
          <a:p>
            <a:pPr marL="0" indent="0">
              <a:buNone/>
            </a:pPr>
            <a:endParaRPr lang="en-US" sz="2100" dirty="0" smtClean="0"/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000" dirty="0"/>
              <a:t>5</a:t>
            </a:r>
            <a:endParaRPr lang="en-US" sz="2000" dirty="0"/>
          </a:p>
        </p:txBody>
      </p:sp>
      <p:pic>
        <p:nvPicPr>
          <p:cNvPr id="5122" name="Picture 2" descr="Fungicides for Disease Management in the Home Landscape | Pacific Northwest  Pest Management Handbook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r="32664" b="5342"/>
          <a:stretch/>
        </p:blipFill>
        <p:spPr bwMode="auto">
          <a:xfrm>
            <a:off x="9188380" y="3473846"/>
            <a:ext cx="2893907" cy="2029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8379" y="5503334"/>
            <a:ext cx="2893907" cy="13546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2926" y="3473846"/>
            <a:ext cx="4595454" cy="338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83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468" y="2201333"/>
            <a:ext cx="4982980" cy="2605034"/>
          </a:xfrm>
        </p:spPr>
        <p:txBody>
          <a:bodyPr>
            <a:noAutofit/>
          </a:bodyPr>
          <a:lstStyle/>
          <a:p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Moisture and   </a:t>
            </a:r>
            <a:b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aflatoxin</a:t>
            </a:r>
            <a:b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growth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2617347"/>
          </a:xfrm>
        </p:spPr>
        <p:txBody>
          <a:bodyPr>
            <a:normAutofit/>
          </a:bodyPr>
          <a:lstStyle/>
          <a:p>
            <a:r>
              <a:rPr lang="en-US" sz="2100" dirty="0" smtClean="0"/>
              <a:t>A limiting moisture level of 18% and an optimal temperature of 25 - 35˚C is suitable for aflatoxin growth.</a:t>
            </a:r>
          </a:p>
          <a:p>
            <a:r>
              <a:rPr lang="en-US" sz="2100" dirty="0" smtClean="0"/>
              <a:t>Aflatoxin production increases during rewetting or when the leakage of a storage structure allows moisture to enter.</a:t>
            </a:r>
            <a:endParaRPr lang="en-US" sz="2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000" dirty="0"/>
              <a:t>6</a:t>
            </a:r>
            <a:endParaRPr lang="en-US" sz="2000" dirty="0"/>
          </a:p>
        </p:txBody>
      </p:sp>
      <p:pic>
        <p:nvPicPr>
          <p:cNvPr id="6146" name="Picture 2" descr="Government-owned corn destroyed in one of Africa's poorest countries — The  Bureau of Investigative Journalis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648" y="3420533"/>
            <a:ext cx="5716862" cy="3437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16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we can do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118447" y="803187"/>
                <a:ext cx="6281873" cy="3847190"/>
              </a:xfrm>
            </p:spPr>
            <p:txBody>
              <a:bodyPr>
                <a:normAutofit/>
              </a:bodyPr>
              <a:lstStyle/>
              <a:p>
                <a:r>
                  <a:rPr lang="en-US" sz="2100" dirty="0" smtClean="0"/>
                  <a:t>Literature on the use of adsorbents such as activated charcoal and bentonite exist.</a:t>
                </a:r>
              </a:p>
              <a:p>
                <a:pPr marL="0" indent="0">
                  <a:buNone/>
                </a:pPr>
                <a:r>
                  <a:rPr lang="en-US" sz="2100" dirty="0" smtClean="0"/>
                  <a:t>However, silica </a:t>
                </a:r>
                <a:r>
                  <a:rPr lang="en-US" sz="2100" dirty="0" err="1" smtClean="0"/>
                  <a:t>xerogels</a:t>
                </a:r>
                <a:r>
                  <a:rPr lang="en-US" sz="2100" dirty="0" smtClean="0"/>
                  <a:t> have </a:t>
                </a:r>
              </a:p>
              <a:p>
                <a:r>
                  <a:rPr lang="en-US" sz="2100" dirty="0"/>
                  <a:t>high specific area of about 800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b="1">
                            <a:latin typeface="Cambria Math" panose="02040503050406030204" pitchFamily="18" charset="0"/>
                          </a:rPr>
                          <m:t>𝐦</m:t>
                        </m:r>
                      </m:e>
                      <m:sup>
                        <m:r>
                          <a:rPr lang="en-US" sz="2100" b="1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sz="2100" b="1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100" b="1" i="0" smtClean="0">
                        <a:latin typeface="Cambria Math" panose="02040503050406030204" pitchFamily="18" charset="0"/>
                      </a:rPr>
                      <m:t>𝐠</m:t>
                    </m:r>
                  </m:oMath>
                </a14:m>
                <a:endParaRPr lang="en-US" sz="2100" dirty="0" smtClean="0"/>
              </a:p>
              <a:p>
                <a:r>
                  <a:rPr lang="en-US" sz="2100" dirty="0" smtClean="0"/>
                  <a:t>a high affinity for water and can adsorb water onto its surface </a:t>
                </a:r>
              </a:p>
              <a:p>
                <a:pPr marL="0" indent="0">
                  <a:buNone/>
                </a:pPr>
                <a:r>
                  <a:rPr lang="en-US" sz="2100" dirty="0" smtClean="0"/>
                  <a:t>Hence, it can be used as a desiccant.</a:t>
                </a:r>
              </a:p>
              <a:p>
                <a:endParaRPr lang="en-US" sz="21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18447" y="803187"/>
                <a:ext cx="6281873" cy="3847190"/>
              </a:xfrm>
              <a:blipFill>
                <a:blip r:embed="rId2"/>
                <a:stretch>
                  <a:fillRect l="-11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000" dirty="0" smtClean="0"/>
              <a:t>7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2870" y="4555582"/>
            <a:ext cx="2606040" cy="17373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6143" y="4523791"/>
            <a:ext cx="2743200" cy="16952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8910" y="4555583"/>
            <a:ext cx="2560320" cy="170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710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we can do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38923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100" dirty="0" smtClean="0"/>
              <a:t>We seek to</a:t>
            </a:r>
          </a:p>
          <a:p>
            <a:r>
              <a:rPr lang="en-US" sz="2100" dirty="0" smtClean="0"/>
              <a:t>Prepare composite materials of silica gel and activated charcoal into bags for stacking in storage rooms to slow aflatoxin growth due to uncontrolled moisture.</a:t>
            </a:r>
          </a:p>
          <a:p>
            <a:r>
              <a:rPr lang="en-US" sz="2100" dirty="0" smtClean="0"/>
              <a:t>Employ theoretical scientific models to predict the reduction growth.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000" dirty="0"/>
              <a:t>8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0583" y="4239974"/>
            <a:ext cx="3657600" cy="242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8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we can do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34351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100" dirty="0" smtClean="0"/>
              <a:t>We seek to</a:t>
            </a:r>
          </a:p>
          <a:p>
            <a:r>
              <a:rPr lang="en-US" sz="2100" dirty="0" smtClean="0"/>
              <a:t>Validate the scientific models using real time experimental data to ascertain if the composite material has the tendency to detoxify aflatoxin contaminated feed.</a:t>
            </a:r>
            <a:endParaRPr lang="en-US" sz="2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000" dirty="0"/>
              <a:t>8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8480" y="3850594"/>
            <a:ext cx="3657600" cy="243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580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tla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29B3952A-A5A2-4E72-A5C9-A88B41734E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139</TotalTime>
  <Words>279</Words>
  <Application>Microsoft Office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Rockwell</vt:lpstr>
      <vt:lpstr>Times New Roman</vt:lpstr>
      <vt:lpstr>Wingdings</vt:lpstr>
      <vt:lpstr>Atlas</vt:lpstr>
      <vt:lpstr>          AFLATOXINS</vt:lpstr>
      <vt:lpstr>What are they?</vt:lpstr>
      <vt:lpstr>What causes aflatoxin growth?</vt:lpstr>
      <vt:lpstr>Effects of aflatoxins</vt:lpstr>
      <vt:lpstr>How to reduce aflatoxin growth</vt:lpstr>
      <vt:lpstr>Moisture and     aflatoxin  growth</vt:lpstr>
      <vt:lpstr>What we can do</vt:lpstr>
      <vt:lpstr>What we can do</vt:lpstr>
      <vt:lpstr>What we can do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EDWINA</dc:creator>
  <cp:lastModifiedBy>EDWINA</cp:lastModifiedBy>
  <cp:revision>15</cp:revision>
  <dcterms:created xsi:type="dcterms:W3CDTF">2020-10-21T09:21:38Z</dcterms:created>
  <dcterms:modified xsi:type="dcterms:W3CDTF">2020-10-21T11:41:30Z</dcterms:modified>
</cp:coreProperties>
</file>

<file path=docProps/thumbnail.jpeg>
</file>